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61" r:id="rId2"/>
    <p:sldId id="343" r:id="rId3"/>
    <p:sldId id="358" r:id="rId4"/>
    <p:sldId id="323" r:id="rId5"/>
    <p:sldId id="324" r:id="rId6"/>
    <p:sldId id="325" r:id="rId7"/>
    <p:sldId id="345" r:id="rId8"/>
    <p:sldId id="344" r:id="rId9"/>
    <p:sldId id="346" r:id="rId10"/>
    <p:sldId id="322" r:id="rId11"/>
    <p:sldId id="326" r:id="rId12"/>
    <p:sldId id="327" r:id="rId13"/>
    <p:sldId id="328" r:id="rId14"/>
    <p:sldId id="348" r:id="rId15"/>
    <p:sldId id="349" r:id="rId16"/>
    <p:sldId id="350" r:id="rId17"/>
    <p:sldId id="351" r:id="rId18"/>
    <p:sldId id="370" r:id="rId19"/>
    <p:sldId id="371" r:id="rId20"/>
    <p:sldId id="372" r:id="rId21"/>
    <p:sldId id="373" r:id="rId22"/>
    <p:sldId id="374" r:id="rId23"/>
    <p:sldId id="375" r:id="rId24"/>
    <p:sldId id="376" r:id="rId25"/>
    <p:sldId id="377" r:id="rId26"/>
    <p:sldId id="347" r:id="rId27"/>
    <p:sldId id="363" r:id="rId28"/>
    <p:sldId id="364" r:id="rId29"/>
    <p:sldId id="365" r:id="rId30"/>
    <p:sldId id="366" r:id="rId31"/>
    <p:sldId id="367" r:id="rId32"/>
    <p:sldId id="368" r:id="rId33"/>
    <p:sldId id="369" r:id="rId34"/>
    <p:sldId id="362" r:id="rId35"/>
    <p:sldId id="354" r:id="rId36"/>
    <p:sldId id="352" r:id="rId37"/>
    <p:sldId id="329" r:id="rId38"/>
    <p:sldId id="330" r:id="rId39"/>
    <p:sldId id="355" r:id="rId40"/>
    <p:sldId id="331" r:id="rId41"/>
    <p:sldId id="332" r:id="rId42"/>
    <p:sldId id="333" r:id="rId43"/>
    <p:sldId id="334" r:id="rId44"/>
    <p:sldId id="335" r:id="rId45"/>
    <p:sldId id="336" r:id="rId46"/>
    <p:sldId id="357" r:id="rId47"/>
    <p:sldId id="356" r:id="rId48"/>
    <p:sldId id="337" r:id="rId49"/>
    <p:sldId id="338" r:id="rId50"/>
    <p:sldId id="339" r:id="rId51"/>
    <p:sldId id="340" r:id="rId52"/>
    <p:sldId id="341" r:id="rId53"/>
    <p:sldId id="342" r:id="rId54"/>
    <p:sldId id="360" r:id="rId55"/>
  </p:sldIdLst>
  <p:sldSz cx="9144000" cy="6858000" type="screen4x3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3399"/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67" autoAdjust="0"/>
    <p:restoredTop sz="84247" autoAdjust="0"/>
  </p:normalViewPr>
  <p:slideViewPr>
    <p:cSldViewPr showGuides="1">
      <p:cViewPr>
        <p:scale>
          <a:sx n="62" d="100"/>
          <a:sy n="62" d="100"/>
        </p:scale>
        <p:origin x="-348" y="-546"/>
      </p:cViewPr>
      <p:guideLst>
        <p:guide orient="horz" pos="1680"/>
        <p:guide pos="2880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04"/>
    </p:cViewPr>
  </p:sorterViewPr>
  <p:notesViewPr>
    <p:cSldViewPr showGuides="1">
      <p:cViewPr varScale="1">
        <p:scale>
          <a:sx n="76" d="100"/>
          <a:sy n="76" d="100"/>
        </p:scale>
        <p:origin x="-1782" y="-84"/>
      </p:cViewPr>
      <p:guideLst>
        <p:guide orient="horz" pos="2620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B9408613-8B30-4656-A38A-2B6B3C4255AD}" type="datetimeFigureOut">
              <a:rPr lang="en-US" smtClean="0"/>
              <a:pPr/>
              <a:t>4/22/2015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3B7A348E-4295-4827-9E2A-B457058CD20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r>
              <a:rPr lang="en-US" dirty="0" smtClean="0"/>
              <a:t>Kentucky Development Conference</a:t>
            </a:r>
          </a:p>
          <a:p>
            <a:r>
              <a:rPr lang="en-US" dirty="0" smtClean="0"/>
              <a:t>Texas Update 2013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r>
              <a:rPr lang="en-US" dirty="0" smtClean="0"/>
              <a:t>10/10/2013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600"/>
            </a:lvl1pPr>
          </a:lstStyle>
          <a:p>
            <a:fld id="{0F3ADC9E-1D9A-4A49-A2BC-2B1F28E63AD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752600"/>
            <a:ext cx="7543800" cy="1470025"/>
          </a:xfrm>
        </p:spPr>
        <p:txBody>
          <a:bodyPr>
            <a:normAutofit/>
          </a:bodyPr>
          <a:lstStyle>
            <a:lvl1pPr algn="l">
              <a:defRPr sz="3600" b="1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8375"/>
            <a:ext cx="7543800" cy="838200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3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 rot="10800000" flipH="1">
            <a:off x="0" y="3051175"/>
            <a:ext cx="914400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rot="10800000" flipH="1">
            <a:off x="0" y="6477000"/>
            <a:ext cx="914400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05A9-8EAC-438C-B14F-57BE3018D7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05A9-8EAC-438C-B14F-57BE3018D7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05A9-8EAC-438C-B14F-57BE3018D7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8"/>
          <p:cNvSpPr>
            <a:spLocks noGrp="1" noChangeAspect="1" noChangeArrowheads="1"/>
          </p:cNvSpPr>
          <p:nvPr>
            <p:ph type="title" idx="4294967295"/>
          </p:nvPr>
        </p:nvSpPr>
        <p:spPr>
          <a:xfrm>
            <a:off x="431512" y="243728"/>
            <a:ext cx="8360352" cy="633132"/>
          </a:xfrm>
        </p:spPr>
        <p:txBody>
          <a:bodyPr/>
          <a:lstStyle>
            <a:lvl1pPr>
              <a:defRPr sz="3200" i="1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 smtClean="0"/>
              <a:t>Who is the Alliance for I-69 Texas?</a:t>
            </a:r>
          </a:p>
        </p:txBody>
      </p:sp>
      <p:sp>
        <p:nvSpPr>
          <p:cNvPr id="4" name="Rectangle 5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DDDDA-52F3-4F76-BBC2-73118F667B22}" type="slidenum">
              <a:rPr lang="en-US" altLang="en-US"/>
              <a:pPr>
                <a:defRPr/>
              </a:pPr>
              <a:t>‹#›</a:t>
            </a:fld>
            <a:endParaRPr lang="en-US" altLang="en-US" b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001000" cy="563562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7724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400" b="1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492875"/>
            <a:ext cx="2133600" cy="365125"/>
          </a:xfrm>
        </p:spPr>
        <p:txBody>
          <a:bodyPr/>
          <a:lstStyle>
            <a:lvl1pPr>
              <a:defRPr sz="900">
                <a:solidFill>
                  <a:schemeClr val="accent3"/>
                </a:solidFill>
              </a:defRPr>
            </a:lvl1pPr>
          </a:lstStyle>
          <a:p>
            <a:fld id="{8E1CFE9B-CB35-4C70-A69D-EDF619A8892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477000"/>
            <a:ext cx="914400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No bottom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772400" cy="45259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492875"/>
            <a:ext cx="2133600" cy="365125"/>
          </a:xfrm>
        </p:spPr>
        <p:txBody>
          <a:bodyPr/>
          <a:lstStyle>
            <a:lvl1pPr>
              <a:defRPr sz="900">
                <a:solidFill>
                  <a:schemeClr val="accent3"/>
                </a:solidFill>
              </a:defRPr>
            </a:lvl1pPr>
          </a:lstStyle>
          <a:p>
            <a:fld id="{8E1CFE9B-CB35-4C70-A69D-EDF619A8892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990600"/>
            <a:ext cx="914400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05A9-8EAC-438C-B14F-57BE3018D7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 b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000" b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492875"/>
            <a:ext cx="2133600" cy="365125"/>
          </a:xfrm>
        </p:spPr>
        <p:txBody>
          <a:bodyPr/>
          <a:lstStyle>
            <a:lvl1pPr>
              <a:defRPr sz="900"/>
            </a:lvl1pPr>
          </a:lstStyle>
          <a:p>
            <a:fld id="{BC4205A9-8EAC-438C-B14F-57BE3018D7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477000"/>
            <a:ext cx="914400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0" y="1295400"/>
            <a:ext cx="914400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81800" y="6492875"/>
            <a:ext cx="2057400" cy="365125"/>
          </a:xfrm>
        </p:spPr>
        <p:txBody>
          <a:bodyPr/>
          <a:lstStyle>
            <a:lvl1pPr>
              <a:defRPr sz="900">
                <a:solidFill>
                  <a:schemeClr val="accent3"/>
                </a:solidFill>
              </a:defRPr>
            </a:lvl1pPr>
          </a:lstStyle>
          <a:p>
            <a:fld id="{BC4205A9-8EAC-438C-B14F-57BE3018D7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477000"/>
            <a:ext cx="914400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0" y="1295400"/>
            <a:ext cx="914400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508750"/>
            <a:ext cx="2133600" cy="349250"/>
          </a:xfrm>
        </p:spPr>
        <p:txBody>
          <a:bodyPr/>
          <a:lstStyle>
            <a:lvl1pPr>
              <a:defRPr sz="900"/>
            </a:lvl1pPr>
          </a:lstStyle>
          <a:p>
            <a:fld id="{BC4205A9-8EAC-438C-B14F-57BE3018D7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477000"/>
            <a:ext cx="914400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1295400"/>
            <a:ext cx="914400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05A9-8EAC-438C-B14F-57BE3018D7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205A9-8EAC-438C-B14F-57BE3018D76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0200"/>
            <a:ext cx="7772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 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205A9-8EAC-438C-B14F-57BE3018D7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i="1" kern="1200">
          <a:solidFill>
            <a:schemeClr val="accent3"/>
          </a:solidFill>
          <a:latin typeface="Tahoma" pitchFamily="34" charset="0"/>
          <a:ea typeface="Tahoma" pitchFamily="34" charset="0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130000"/>
        <a:buFont typeface="Wingdings" pitchFamily="2" charset="2"/>
        <a:buChar char="§"/>
        <a:defRPr sz="28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3">
            <a:lumMod val="60000"/>
            <a:lumOff val="40000"/>
          </a:schemeClr>
        </a:buClr>
        <a:buSzPct val="130000"/>
        <a:buFont typeface="Wingdings" pitchFamily="2" charset="2"/>
        <a:buChar char="§"/>
        <a:defRPr sz="24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>
            <a:lumMod val="60000"/>
            <a:lumOff val="40000"/>
          </a:schemeClr>
        </a:buClr>
        <a:buSzPct val="130000"/>
        <a:buFont typeface="Arial" pitchFamily="34" charset="0"/>
        <a:buChar char="•"/>
        <a:defRPr sz="20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3">
            <a:lumMod val="60000"/>
            <a:lumOff val="40000"/>
          </a:schemeClr>
        </a:buClr>
        <a:buFont typeface="Wingdings" pitchFamily="2" charset="2"/>
        <a:buChar char="v"/>
        <a:defRPr sz="20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3">
            <a:lumMod val="60000"/>
            <a:lumOff val="40000"/>
          </a:schemeClr>
        </a:buClr>
        <a:buFont typeface="Arial" pitchFamily="34" charset="0"/>
        <a:buChar char="»"/>
        <a:defRPr sz="2000" kern="12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jpeg"/><Relationship Id="rId7" Type="http://schemas.openxmlformats.org/officeDocument/2006/relationships/image" Target="../media/image3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tiff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3.jpeg"/><Relationship Id="rId7" Type="http://schemas.openxmlformats.org/officeDocument/2006/relationships/image" Target="../media/image4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7.png"/><Relationship Id="rId10" Type="http://schemas.openxmlformats.org/officeDocument/2006/relationships/image" Target="../media/image37.png"/><Relationship Id="rId4" Type="http://schemas.openxmlformats.org/officeDocument/2006/relationships/image" Target="../media/image44.png"/><Relationship Id="rId9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9.jpeg"/><Relationship Id="rId7" Type="http://schemas.openxmlformats.org/officeDocument/2006/relationships/image" Target="../media/image3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50.jpeg"/><Relationship Id="rId9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3.jpeg"/><Relationship Id="rId7" Type="http://schemas.openxmlformats.org/officeDocument/2006/relationships/image" Target="../media/image5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buildi69-ky.com/i69_status/index.ph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400" y="762000"/>
            <a:ext cx="4753100" cy="21336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I-69 Congressional Caucus Briefing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E1CFE9B-CB35-4C70-A69D-EDF619A8892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1" name="Picture 10" descr="i69 logo plain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685800"/>
            <a:ext cx="3429000" cy="3085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29100" y="41910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April 22, 2015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29100" y="5486400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I-69 DC Fly-In 2015</a:t>
            </a:r>
            <a:endParaRPr lang="en-US" sz="2400" b="1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5400" y="59436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Delegation Representing the 8-State Corridor</a:t>
            </a:r>
            <a:endParaRPr lang="en-US" sz="1600" b="1" dirty="0"/>
          </a:p>
        </p:txBody>
      </p:sp>
      <p:sp>
        <p:nvSpPr>
          <p:cNvPr id="9" name="Rectangle 8"/>
          <p:cNvSpPr/>
          <p:nvPr/>
        </p:nvSpPr>
        <p:spPr>
          <a:xfrm>
            <a:off x="4495800" y="3163669"/>
            <a:ext cx="388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/>
                </a:solidFill>
              </a:rPr>
              <a:t>A Freight Corridor Connecting the American Heartland</a:t>
            </a:r>
            <a:endParaRPr lang="en-US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0700" y="3352800"/>
            <a:ext cx="7543800" cy="1470025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/>
              <a:t>Louisiana</a:t>
            </a: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E1CFE9B-CB35-4C70-A69D-EDF619A8892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1" name="Picture 10" descr="i69 logo plain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841" y="990600"/>
            <a:ext cx="2286318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661"/>
            <a:ext cx="5105400" cy="682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Section of Independent Utility (SIU) 14 </a:t>
            </a:r>
            <a:br>
              <a:rPr lang="en-US" sz="2400" dirty="0" smtClean="0"/>
            </a:br>
            <a:r>
              <a:rPr lang="en-US" sz="2400" dirty="0" smtClean="0"/>
              <a:t>El Dorado, AR – Haughton, LA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772400" cy="5105400"/>
          </a:xfrm>
        </p:spPr>
        <p:txBody>
          <a:bodyPr/>
          <a:lstStyle/>
          <a:p>
            <a:pPr lvl="0"/>
            <a:r>
              <a:rPr lang="en-US" dirty="0" smtClean="0"/>
              <a:t>Environmental Impact Statement (EIS), Record of Decision (ROD) signed April 27, 2012</a:t>
            </a:r>
          </a:p>
          <a:p>
            <a:pPr lvl="0"/>
            <a:r>
              <a:rPr lang="en-US" dirty="0" smtClean="0"/>
              <a:t>Preferred Alternative Alignment Mileage:</a:t>
            </a:r>
            <a:endParaRPr lang="en-US" sz="2800" dirty="0" smtClean="0"/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Arkansas	30 miles (approx.)</a:t>
            </a:r>
            <a:endParaRPr lang="en-US" sz="2400" dirty="0" smtClean="0"/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Louisiana	</a:t>
            </a:r>
            <a:r>
              <a:rPr lang="en-US" u="sng" dirty="0" smtClean="0"/>
              <a:t>40 miles</a:t>
            </a:r>
            <a:r>
              <a:rPr lang="en-US" dirty="0" smtClean="0"/>
              <a:t> (approx..)</a:t>
            </a:r>
            <a:endParaRPr lang="en-US" sz="2400" dirty="0" smtClean="0"/>
          </a:p>
          <a:p>
            <a:pPr marL="0" indent="0">
              <a:buNone/>
            </a:pPr>
            <a:r>
              <a:rPr lang="en-US" b="1" dirty="0" smtClean="0"/>
              <a:t>	              70 miles</a:t>
            </a:r>
            <a:r>
              <a:rPr lang="en-US" dirty="0" smtClean="0"/>
              <a:t> total</a:t>
            </a:r>
          </a:p>
          <a:p>
            <a:pPr lvl="0"/>
            <a:r>
              <a:rPr lang="en-US" dirty="0" smtClean="0"/>
              <a:t>Estimated Cost to build:</a:t>
            </a:r>
            <a:endParaRPr lang="en-US" sz="2800" dirty="0" smtClean="0"/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Arkansas	$475 Million (2011$)</a:t>
            </a:r>
            <a:endParaRPr lang="en-US" sz="2400" dirty="0" smtClean="0"/>
          </a:p>
          <a:p>
            <a:pPr lvl="1">
              <a:buFont typeface="Courier New" pitchFamily="49" charset="0"/>
              <a:buChar char="o"/>
            </a:pPr>
            <a:r>
              <a:rPr lang="en-US" dirty="0" smtClean="0"/>
              <a:t>Louisiana	$</a:t>
            </a:r>
            <a:r>
              <a:rPr lang="en-US" u="sng" dirty="0" smtClean="0"/>
              <a:t>778 Million</a:t>
            </a:r>
            <a:r>
              <a:rPr lang="en-US" dirty="0" smtClean="0"/>
              <a:t> (2011$)</a:t>
            </a:r>
            <a:endParaRPr lang="en-US" sz="2400" dirty="0" smtClean="0"/>
          </a:p>
          <a:p>
            <a:pPr marL="0" indent="0">
              <a:buNone/>
            </a:pPr>
            <a:r>
              <a:rPr lang="en-US" b="1" dirty="0" smtClean="0"/>
              <a:t>                             $1.253 Billion</a:t>
            </a:r>
            <a:endParaRPr lang="en-US" sz="2800" dirty="0" smtClean="0"/>
          </a:p>
          <a:p>
            <a:pPr lvl="0"/>
            <a:r>
              <a:rPr lang="en-US" dirty="0" smtClean="0"/>
              <a:t>See attached Preferred Alternative map from ROD document</a:t>
            </a:r>
            <a:endParaRPr lang="en-US" sz="2800" dirty="0" smtClean="0"/>
          </a:p>
          <a:p>
            <a:pPr lvl="0"/>
            <a:r>
              <a:rPr lang="en-US" dirty="0" smtClean="0"/>
              <a:t>LA DOTD has agreed to use existing federal earmark funds for the Shreveport MPO to develop a corridor preservation plan for the Louisiana portion of SIU 14</a:t>
            </a:r>
            <a:endParaRPr lang="en-US" sz="28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2819400" cy="1676400"/>
          </a:xfrm>
        </p:spPr>
        <p:txBody>
          <a:bodyPr/>
          <a:lstStyle/>
          <a:p>
            <a:r>
              <a:rPr lang="en-US" dirty="0" smtClean="0"/>
              <a:t>I-69 SIU 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444"/>
          <a:stretch>
            <a:fillRect/>
          </a:stretch>
        </p:blipFill>
        <p:spPr bwMode="auto">
          <a:xfrm>
            <a:off x="3702241" y="0"/>
            <a:ext cx="47464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Section of Independent Utility (SIU) 15  </a:t>
            </a:r>
            <a:br>
              <a:rPr lang="en-US" sz="2400" dirty="0" smtClean="0"/>
            </a:br>
            <a:r>
              <a:rPr lang="en-US" sz="2400" dirty="0" smtClean="0"/>
              <a:t>Haughton, LA – Stonewall, LA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Environmental Impact Statement (EIS), Record of Decision (ROD) signed August 28, 2014</a:t>
            </a:r>
          </a:p>
          <a:p>
            <a:pPr lvl="0"/>
            <a:r>
              <a:rPr lang="en-US" dirty="0" smtClean="0"/>
              <a:t>Selected Alignment Mileage: 35.6 miles </a:t>
            </a:r>
          </a:p>
          <a:p>
            <a:pPr lvl="0"/>
            <a:r>
              <a:rPr lang="en-US" dirty="0" smtClean="0"/>
              <a:t>Estimated Cost to build:  </a:t>
            </a:r>
            <a:r>
              <a:rPr lang="en-US" b="1" dirty="0" smtClean="0"/>
              <a:t>$1.170 Billion </a:t>
            </a:r>
            <a:endParaRPr lang="en-US" dirty="0" smtClean="0"/>
          </a:p>
          <a:p>
            <a:pPr lvl="0"/>
            <a:r>
              <a:rPr lang="en-US" dirty="0" smtClean="0"/>
              <a:t>See attached Selected Alignment map from ROD document</a:t>
            </a:r>
          </a:p>
          <a:p>
            <a:pPr lvl="0"/>
            <a:r>
              <a:rPr lang="en-US" dirty="0" smtClean="0"/>
              <a:t>LA DOTD has agreed to use existing federal earmark funds for the Shreveport MPO to develop a corridor preservation plan for SIU 15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I-69 SIU 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39" b="1045"/>
          <a:stretch>
            <a:fillRect/>
          </a:stretch>
        </p:blipFill>
        <p:spPr bwMode="auto">
          <a:xfrm>
            <a:off x="228600" y="838200"/>
            <a:ext cx="8915400" cy="566430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Section of Independent Utility (SIU) 16 </a:t>
            </a:r>
            <a:br>
              <a:rPr lang="en-US" sz="2400" dirty="0" smtClean="0"/>
            </a:br>
            <a:r>
              <a:rPr lang="en-US" sz="2400" dirty="0" smtClean="0"/>
              <a:t>Tenaha TX – Stonewall LA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6705600" cy="5029200"/>
          </a:xfrm>
        </p:spPr>
        <p:txBody>
          <a:bodyPr/>
          <a:lstStyle/>
          <a:p>
            <a:pPr lvl="0"/>
            <a:r>
              <a:rPr lang="en-US" dirty="0" smtClean="0"/>
              <a:t>TxDOT is lead agency for formal NEPA Process, under TX/LA Agreement, May 10, 2002</a:t>
            </a:r>
          </a:p>
          <a:p>
            <a:pPr lvl="0"/>
            <a:r>
              <a:rPr lang="en-US" dirty="0" smtClean="0"/>
              <a:t>NEPA process not complete for SIU 16</a:t>
            </a:r>
          </a:p>
          <a:p>
            <a:pPr lvl="0"/>
            <a:r>
              <a:rPr lang="en-US" dirty="0" smtClean="0"/>
              <a:t>SIU 16 is part of Texas I-69 Segment One – Alternate US 84 Route to TX/LA border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29600" cy="533400"/>
          </a:xfrm>
        </p:spPr>
        <p:txBody>
          <a:bodyPr/>
          <a:lstStyle/>
          <a:p>
            <a:r>
              <a:rPr lang="en-US" dirty="0" smtClean="0"/>
              <a:t>Planned activities/status – I-69 in Louisiana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6858000" cy="5105400"/>
          </a:xfrm>
        </p:spPr>
        <p:txBody>
          <a:bodyPr/>
          <a:lstStyle/>
          <a:p>
            <a:pPr lvl="0"/>
            <a:r>
              <a:rPr lang="en-US" dirty="0" smtClean="0"/>
              <a:t>Focus on the Red River Bridge segment (LA 1 to US 71) of SIU 15 – estimated cost: $340 (+) Million</a:t>
            </a:r>
          </a:p>
          <a:p>
            <a:pPr lvl="0"/>
            <a:r>
              <a:rPr lang="en-US" dirty="0" smtClean="0"/>
              <a:t>Approx. $12 Million remaining in I-69 Federal Earmark funds for I-69 in LA</a:t>
            </a:r>
          </a:p>
          <a:p>
            <a:pPr lvl="0"/>
            <a:r>
              <a:rPr lang="en-US" dirty="0" smtClean="0"/>
              <a:t>At approx. total cost of $2 Billion for LA portion of SIU 14 + SIU 15 alone (not counting cost for LA portion of SIU 16), I-69 is beyond current and projected revenues in Louisiana</a:t>
            </a:r>
          </a:p>
          <a:p>
            <a:pPr lvl="0"/>
            <a:r>
              <a:rPr lang="en-US" dirty="0" smtClean="0"/>
              <a:t>LA DOTD supports establishment of a special Federal program and fund to complete I-69 and other similar facilities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0700" y="3352800"/>
            <a:ext cx="7543800" cy="1470025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/>
              <a:t>Arkansas</a:t>
            </a: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E1CFE9B-CB35-4C70-A69D-EDF619A8892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1" name="Picture 10" descr="i69 logo plain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841" y="990600"/>
            <a:ext cx="2286318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3995" y="3200400"/>
            <a:ext cx="3193205" cy="294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685800"/>
            <a:ext cx="3050177" cy="3050177"/>
          </a:xfrm>
          <a:prstGeom prst="rect">
            <a:avLst/>
          </a:prstGeom>
          <a:effectLst>
            <a:outerShdw blurRad="508000" dist="228600" dir="3000000" algn="ctr" rotWithShape="0">
              <a:srgbClr val="000000">
                <a:alpha val="87000"/>
              </a:srgbClr>
            </a:outerShdw>
          </a:effectLst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3810000" y="633548"/>
            <a:ext cx="5105400" cy="2490652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Arkansas</a:t>
            </a:r>
            <a:br>
              <a:rPr lang="en-US" sz="5400" b="1" dirty="0" smtClean="0"/>
            </a:br>
            <a:r>
              <a:rPr lang="en-US" sz="5400" b="1" dirty="0" smtClean="0"/>
              <a:t>Interstate 69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Update</a:t>
            </a:r>
            <a:endParaRPr lang="en-US" sz="5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0700" y="3352800"/>
            <a:ext cx="7543800" cy="1470025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/>
              <a:t>Texas</a:t>
            </a: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E1CFE9B-CB35-4C70-A69D-EDF619A8892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10" descr="i69 logo plain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841" y="990600"/>
            <a:ext cx="2286318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3429000" cy="4876800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dirty="0" smtClean="0"/>
              <a:t>Canada to Mexico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2,730 miles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Estimated Cost to Complete - $30 Billion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Congressionally Designated High Priority Corridors 18 &amp; 20</a:t>
            </a:r>
          </a:p>
          <a:p>
            <a:pPr>
              <a:spcAft>
                <a:spcPts val="2400"/>
              </a:spcAft>
            </a:pPr>
            <a:r>
              <a:rPr lang="en-US" dirty="0" smtClean="0"/>
              <a:t>Includes the I-69 Connector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6" t="1537" r="1929" b="1717"/>
          <a:stretch/>
        </p:blipFill>
        <p:spPr>
          <a:xfrm>
            <a:off x="4648200" y="36576"/>
            <a:ext cx="4450064" cy="6784848"/>
          </a:xfrm>
          <a:prstGeom prst="rect">
            <a:avLst/>
          </a:prstGeom>
          <a:effectLst>
            <a:outerShdw blurRad="508000" dist="228600" dir="3000000" algn="ctr" rotWithShape="0">
              <a:srgbClr val="000000">
                <a:alpha val="87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028" y="-19050"/>
            <a:ext cx="1671989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6" t="3631" r="852"/>
          <a:stretch/>
        </p:blipFill>
        <p:spPr>
          <a:xfrm>
            <a:off x="12970" y="-19050"/>
            <a:ext cx="9131030" cy="694233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744" y="228600"/>
            <a:ext cx="1713273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21244">
            <a:off x="-103671" y="2475785"/>
            <a:ext cx="42672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99150033"/>
              </p:ext>
            </p:extLst>
          </p:nvPr>
        </p:nvGraphicFramePr>
        <p:xfrm>
          <a:off x="3276600" y="1981200"/>
          <a:ext cx="5643849" cy="437522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881283"/>
                <a:gridCol w="1881283"/>
                <a:gridCol w="1881283"/>
              </a:tblGrid>
              <a:tr h="4326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Status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Miles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Total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( millions)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7145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Complete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22.5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marR="5486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$ 140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marR="5486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</a:tr>
              <a:tr h="7145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Under Construction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6.5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marR="5486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$   35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marR="5486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</a:tr>
              <a:tr h="7145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Scheduled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2.8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marR="5486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$   14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marR="5486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</a:tr>
              <a:tr h="8769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Unfunded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10.5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marR="5486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$ 520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marR="5486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</a:tr>
              <a:tr h="7145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Totals</a:t>
                      </a:r>
                      <a:endParaRPr lang="en-US" dirty="0">
                        <a:solidFill>
                          <a:schemeClr val="bg1"/>
                        </a:solidFill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42.3</a:t>
                      </a:r>
                      <a:endParaRPr lang="en-US" dirty="0">
                        <a:solidFill>
                          <a:schemeClr val="bg1"/>
                        </a:solidFill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marR="5486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$ 709</a:t>
                      </a:r>
                      <a:endParaRPr lang="en-US" dirty="0">
                        <a:solidFill>
                          <a:schemeClr val="bg1"/>
                        </a:solidFill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marR="5486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744" y="228600"/>
            <a:ext cx="1713273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5"/>
          <p:cNvSpPr txBox="1">
            <a:spLocks/>
          </p:cNvSpPr>
          <p:nvPr/>
        </p:nvSpPr>
        <p:spPr>
          <a:xfrm>
            <a:off x="3505200" y="232569"/>
            <a:ext cx="56388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I-69 Connector</a:t>
            </a:r>
            <a:br>
              <a:rPr kumimoji="0" lang="en-US" sz="4800" b="1" i="1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kumimoji="0" lang="en-US" sz="3600" b="1" i="1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Funding Summary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86200" y="5891346"/>
            <a:ext cx="5232400" cy="585654"/>
          </a:xfrm>
        </p:spPr>
        <p:txBody>
          <a:bodyPr/>
          <a:lstStyle/>
          <a:p>
            <a:r>
              <a:rPr lang="en-US" dirty="0" smtClean="0"/>
              <a:t>Monticello Bypass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02060">
            <a:off x="728862" y="2113759"/>
            <a:ext cx="2438400" cy="1828800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993" t="2057" r="1065" b="2561"/>
          <a:stretch>
            <a:fillRect/>
          </a:stretch>
        </p:blipFill>
        <p:spPr bwMode="auto">
          <a:xfrm>
            <a:off x="3200399" y="1371600"/>
            <a:ext cx="5398477" cy="4062546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55822">
            <a:off x="6336742" y="607854"/>
            <a:ext cx="2857500" cy="1419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757612"/>
            <a:ext cx="1890825" cy="28433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744" y="228600"/>
            <a:ext cx="1713273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106"/>
            <a:ext cx="9144000" cy="684989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I-69 Great River Bridge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Content Placeholder 6"/>
          <p:cNvSpPr txBox="1">
            <a:spLocks/>
          </p:cNvSpPr>
          <p:nvPr/>
        </p:nvSpPr>
        <p:spPr>
          <a:xfrm>
            <a:off x="3962400" y="4538133"/>
            <a:ext cx="5105400" cy="2396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chemeClr val="accent4">
                  <a:lumMod val="75000"/>
                </a:schemeClr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Design Complete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Estimated Cost - $1.3 Billion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chemeClr val="accent3">
                  <a:lumMod val="60000"/>
                  <a:lumOff val="40000"/>
                </a:schemeClr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Arkansas’ Portion - $910 Million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ROW Acquisition Underway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69623">
            <a:off x="589792" y="1962580"/>
            <a:ext cx="2228124" cy="2217941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502" y="228600"/>
            <a:ext cx="173391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27806">
            <a:off x="3820" y="4486806"/>
            <a:ext cx="3099661" cy="1828800"/>
          </a:xfrm>
          <a:prstGeom prst="rect">
            <a:avLst/>
          </a:prstGeom>
          <a:noFill/>
          <a:ln w="19050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5908419"/>
              </p:ext>
            </p:extLst>
          </p:nvPr>
        </p:nvGraphicFramePr>
        <p:xfrm>
          <a:off x="3048000" y="1706562"/>
          <a:ext cx="5643849" cy="437522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881283"/>
                <a:gridCol w="1881283"/>
                <a:gridCol w="1881283"/>
              </a:tblGrid>
              <a:tr h="43260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Status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Miles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Total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(millions)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  <a:tr h="7145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Complete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-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marR="5486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Arial Bold" panose="020B0704020202020204" pitchFamily="34" charset="0"/>
                          <a:ea typeface="+mn-ea"/>
                          <a:cs typeface="Arial Bold" panose="020B0704020202020204" pitchFamily="34" charset="0"/>
                        </a:rPr>
                        <a:t>-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rial Bold" panose="020B0704020202020204" pitchFamily="34" charset="0"/>
                        <a:ea typeface="+mn-ea"/>
                        <a:cs typeface="Arial Bold" panose="020B0704020202020204" pitchFamily="34" charset="0"/>
                      </a:endParaRPr>
                    </a:p>
                  </a:txBody>
                  <a:tcPr marR="5486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</a:tr>
              <a:tr h="7145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Under Construction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8.5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marR="5486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Arial Bold" panose="020B0704020202020204" pitchFamily="34" charset="0"/>
                          <a:ea typeface="+mn-ea"/>
                          <a:cs typeface="Arial Bold" panose="020B0704020202020204" pitchFamily="34" charset="0"/>
                        </a:rPr>
                        <a:t>$      13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rial Bold" panose="020B0704020202020204" pitchFamily="34" charset="0"/>
                        <a:ea typeface="+mn-ea"/>
                        <a:cs typeface="Arial Bold" panose="020B0704020202020204" pitchFamily="34" charset="0"/>
                      </a:endParaRPr>
                    </a:p>
                  </a:txBody>
                  <a:tcPr marR="5486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</a:tr>
              <a:tr h="7145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Scheduled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11.3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marR="5486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Arial Bold" panose="020B0704020202020204" pitchFamily="34" charset="0"/>
                          <a:ea typeface="+mn-ea"/>
                          <a:cs typeface="Arial Bold" panose="020B0704020202020204" pitchFamily="34" charset="0"/>
                        </a:rPr>
                        <a:t>$      79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rial Bold" panose="020B0704020202020204" pitchFamily="34" charset="0"/>
                        <a:ea typeface="+mn-ea"/>
                        <a:cs typeface="Arial Bold" panose="020B0704020202020204" pitchFamily="34" charset="0"/>
                      </a:endParaRPr>
                    </a:p>
                  </a:txBody>
                  <a:tcPr marR="5486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</a:tr>
              <a:tr h="87695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Unfunded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122.0</a:t>
                      </a:r>
                      <a:endParaRPr lang="en-US" dirty="0"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marR="5486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Arial Bold" panose="020B0704020202020204" pitchFamily="34" charset="0"/>
                          <a:ea typeface="+mn-ea"/>
                          <a:cs typeface="Arial Bold" panose="020B0704020202020204" pitchFamily="34" charset="0"/>
                        </a:rPr>
                        <a:t>$ 2,980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rial Bold" panose="020B0704020202020204" pitchFamily="34" charset="0"/>
                        <a:ea typeface="+mn-ea"/>
                        <a:cs typeface="Arial Bold" panose="020B0704020202020204" pitchFamily="34" charset="0"/>
                      </a:endParaRPr>
                    </a:p>
                  </a:txBody>
                  <a:tcPr marR="5486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B1C0"/>
                    </a:solidFill>
                  </a:tcPr>
                </a:tc>
              </a:tr>
              <a:tr h="7145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Totals</a:t>
                      </a:r>
                      <a:endParaRPr lang="en-US" dirty="0">
                        <a:solidFill>
                          <a:schemeClr val="bg1"/>
                        </a:solidFill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old" panose="020B0704020202020204" pitchFamily="34" charset="0"/>
                          <a:cs typeface="Arial Bold" panose="020B0704020202020204" pitchFamily="34" charset="0"/>
                        </a:rPr>
                        <a:t>141.8</a:t>
                      </a:r>
                      <a:endParaRPr lang="en-US" dirty="0">
                        <a:solidFill>
                          <a:schemeClr val="bg1"/>
                        </a:solidFill>
                        <a:latin typeface="Arial Bold" panose="020B0704020202020204" pitchFamily="34" charset="0"/>
                        <a:cs typeface="Arial Bold" panose="020B0704020202020204" pitchFamily="34" charset="0"/>
                      </a:endParaRPr>
                    </a:p>
                  </a:txBody>
                  <a:tcPr marR="5486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latin typeface="Arial Bold" panose="020B0704020202020204" pitchFamily="34" charset="0"/>
                          <a:ea typeface="+mn-ea"/>
                          <a:cs typeface="Arial Bold" panose="020B0704020202020204" pitchFamily="34" charset="0"/>
                        </a:rPr>
                        <a:t>$ 3,072</a:t>
                      </a:r>
                      <a:endParaRPr lang="en-US" sz="1800" kern="1200" dirty="0">
                        <a:solidFill>
                          <a:schemeClr val="bg1"/>
                        </a:solidFill>
                        <a:latin typeface="Arial Bold" panose="020B0704020202020204" pitchFamily="34" charset="0"/>
                        <a:ea typeface="+mn-ea"/>
                        <a:cs typeface="Arial Bold" panose="020B0704020202020204" pitchFamily="34" charset="0"/>
                      </a:endParaRPr>
                    </a:p>
                  </a:txBody>
                  <a:tcPr marR="5486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9" name="Title 5"/>
          <p:cNvSpPr txBox="1">
            <a:spLocks/>
          </p:cNvSpPr>
          <p:nvPr/>
        </p:nvSpPr>
        <p:spPr>
          <a:xfrm>
            <a:off x="2971800" y="228600"/>
            <a:ext cx="5715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I-69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Funding Summary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0700" y="3559175"/>
            <a:ext cx="7543800" cy="1470025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/>
              <a:t>Mississippi</a:t>
            </a:r>
            <a:br>
              <a:rPr lang="en-US" sz="6600" dirty="0" smtClean="0"/>
            </a:b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E1CFE9B-CB35-4C70-A69D-EDF619A88928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1" name="Picture 10" descr="i69 logo plain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841" y="990600"/>
            <a:ext cx="2286318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7230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5879592"/>
              <a:ext cx="9144000" cy="978408"/>
            </a:xfrm>
            <a:prstGeom prst="rect">
              <a:avLst/>
            </a:prstGeom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838200" y="2286000"/>
            <a:ext cx="7543800" cy="297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Mississippi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b="1" i="1" dirty="0" smtClean="0">
                <a:solidFill>
                  <a:schemeClr val="accent3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Interstate 69/269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Update</a:t>
            </a:r>
            <a:r>
              <a:rPr kumimoji="0" lang="en-US" sz="6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kumimoji="0" lang="en-US" sz="6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7230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5879592"/>
              <a:ext cx="9144000" cy="978408"/>
            </a:xfrm>
            <a:prstGeom prst="rect">
              <a:avLst/>
            </a:prstGeom>
          </p:spPr>
        </p:pic>
      </p:grp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6" t="7117" r="19295" b="15127"/>
          <a:stretch/>
        </p:blipFill>
        <p:spPr bwMode="auto">
          <a:xfrm>
            <a:off x="4572001" y="60917"/>
            <a:ext cx="4529958" cy="6745547"/>
          </a:xfrm>
          <a:prstGeom prst="rect">
            <a:avLst/>
          </a:prstGeom>
          <a:noFill/>
          <a:ln w="50800" cmpd="dbl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Placeholder 8"/>
          <p:cNvSpPr txBox="1">
            <a:spLocks/>
          </p:cNvSpPr>
          <p:nvPr/>
        </p:nvSpPr>
        <p:spPr>
          <a:xfrm>
            <a:off x="457200" y="1787023"/>
            <a:ext cx="3886200" cy="415657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Canada to Mexico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2,730 miles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Estimated Cost to Complete - $30 Billion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Congressionally Designated High Priority Corridors 18 &amp;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20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Identified by Sections of Independent Utility (SIUs)</a:t>
            </a:r>
          </a:p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Includes I-69 Connector(s)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4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4389" y="6007846"/>
            <a:ext cx="466724" cy="69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24200" y="6591020"/>
            <a:ext cx="1333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* Images courtesy of AHTD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3409" y="16169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*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03910" y="5874099"/>
            <a:ext cx="1143890" cy="954163"/>
            <a:chOff x="303910" y="5874099"/>
            <a:chExt cx="1143890" cy="954163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074" y="5943599"/>
              <a:ext cx="958726" cy="884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910" y="5874099"/>
              <a:ext cx="401637" cy="493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ext Placeholder 8"/>
          <p:cNvSpPr txBox="1">
            <a:spLocks/>
          </p:cNvSpPr>
          <p:nvPr/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72301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5879592"/>
              <a:ext cx="9144000" cy="97840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03910" y="5874099"/>
            <a:ext cx="1143890" cy="954163"/>
            <a:chOff x="303910" y="5874099"/>
            <a:chExt cx="1143890" cy="95416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074" y="5943599"/>
              <a:ext cx="958726" cy="884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910" y="5874099"/>
              <a:ext cx="401637" cy="493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360"/>
          <a:stretch/>
        </p:blipFill>
        <p:spPr bwMode="auto">
          <a:xfrm>
            <a:off x="1800398" y="6159303"/>
            <a:ext cx="2086271" cy="69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239" b="50211"/>
          <a:stretch/>
        </p:blipFill>
        <p:spPr bwMode="auto">
          <a:xfrm>
            <a:off x="2816076" y="0"/>
            <a:ext cx="63279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499"/>
          <a:stretch/>
        </p:blipFill>
        <p:spPr bwMode="auto">
          <a:xfrm>
            <a:off x="1803668" y="5874099"/>
            <a:ext cx="128846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8"/>
          <p:cNvSpPr txBox="1">
            <a:spLocks/>
          </p:cNvSpPr>
          <p:nvPr/>
        </p:nvSpPr>
        <p:spPr>
          <a:xfrm>
            <a:off x="608710" y="1740408"/>
            <a:ext cx="2667890" cy="39745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Completed &amp;</a:t>
            </a:r>
            <a:b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Open to Traffic</a:t>
            </a:r>
            <a:b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Under</a:t>
            </a:r>
            <a:b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Construction</a:t>
            </a:r>
            <a:b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Unfunded</a:t>
            </a:r>
            <a:b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Portions</a:t>
            </a:r>
            <a:b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AHTD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Portion</a:t>
            </a:r>
            <a:b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SIU Limits</a:t>
            </a:r>
          </a:p>
          <a:p>
            <a:endParaRPr lang="en-US" sz="2400" dirty="0"/>
          </a:p>
          <a:p>
            <a:endParaRPr lang="en-US" sz="24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4800" y="1931109"/>
            <a:ext cx="5334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4800" y="2895600"/>
            <a:ext cx="5334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4800" y="3882948"/>
            <a:ext cx="5334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323862" y="5406385"/>
            <a:ext cx="227710" cy="228600"/>
          </a:xfrm>
          <a:prstGeom prst="ellipse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715000" y="3555230"/>
            <a:ext cx="1038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bg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SIU 11</a:t>
            </a:r>
            <a:endParaRPr lang="en-US" sz="2200" b="1" dirty="0">
              <a:ln w="12700">
                <a:solidFill>
                  <a:schemeClr val="bg1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29400" y="331113"/>
            <a:ext cx="106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bg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SIU 10</a:t>
            </a:r>
            <a:endParaRPr lang="en-US" sz="2200" b="1" dirty="0">
              <a:ln w="12700">
                <a:solidFill>
                  <a:schemeClr val="bg1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48600" y="76200"/>
            <a:ext cx="91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n w="12700">
                  <a:solidFill>
                    <a:schemeClr val="bg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SIU 9</a:t>
            </a:r>
            <a:endParaRPr lang="en-US" sz="2200" b="1" dirty="0">
              <a:ln w="12700">
                <a:solidFill>
                  <a:schemeClr val="bg1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3568" y="6505779"/>
            <a:ext cx="1013495" cy="15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248400" y="48006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22225">
                  <a:solidFill>
                    <a:schemeClr val="bg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I-69 in Mississippi</a:t>
            </a:r>
            <a:endParaRPr lang="en-US" sz="3600" b="1" dirty="0">
              <a:ln w="22225">
                <a:solidFill>
                  <a:schemeClr val="bg1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04800" y="4864285"/>
            <a:ext cx="5334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1951607" y="720016"/>
            <a:ext cx="5724228" cy="6112490"/>
            <a:chOff x="2123058" y="1195432"/>
            <a:chExt cx="5454198" cy="5637074"/>
          </a:xfrm>
        </p:grpSpPr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6615710" y="1262544"/>
              <a:ext cx="164592" cy="164592"/>
            </a:xfrm>
            <a:prstGeom prst="ellipse">
              <a:avLst/>
            </a:prstGeom>
            <a:solidFill>
              <a:srgbClr val="FFFF0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7412664" y="1195432"/>
              <a:ext cx="164592" cy="164592"/>
            </a:xfrm>
            <a:prstGeom prst="ellipse">
              <a:avLst/>
            </a:prstGeom>
            <a:solidFill>
              <a:srgbClr val="FFFF0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416" r="40963"/>
            <a:stretch/>
          </p:blipFill>
          <p:spPr bwMode="auto">
            <a:xfrm>
              <a:off x="2123058" y="6260068"/>
              <a:ext cx="1188339" cy="572438"/>
            </a:xfrm>
            <a:prstGeom prst="rect">
              <a:avLst/>
            </a:prstGeom>
            <a:noFill/>
            <a:ln w="50800" cmpd="dbl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3209779" y="6463718"/>
              <a:ext cx="164592" cy="164592"/>
            </a:xfrm>
            <a:prstGeom prst="ellipse">
              <a:avLst/>
            </a:prstGeom>
            <a:solidFill>
              <a:srgbClr val="FFFF0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2278601" y="6497274"/>
              <a:ext cx="164592" cy="164592"/>
            </a:xfrm>
            <a:prstGeom prst="ellipse">
              <a:avLst/>
            </a:prstGeom>
            <a:solidFill>
              <a:srgbClr val="FFFF0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69071" y="6153284"/>
              <a:ext cx="914400" cy="39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ln w="12700">
                    <a:solidFill>
                      <a:schemeClr val="bg1"/>
                    </a:solidFill>
                  </a:ln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</a:effectLst>
                </a:rPr>
                <a:t>SIU 12</a:t>
              </a:r>
              <a:endParaRPr lang="en-US" sz="2200" b="1" dirty="0">
                <a:ln w="12700">
                  <a:solidFill>
                    <a:schemeClr val="bg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6781800" cy="533400"/>
          </a:xfrm>
        </p:spPr>
        <p:txBody>
          <a:bodyPr/>
          <a:lstStyle/>
          <a:p>
            <a:r>
              <a:rPr lang="en-US" dirty="0" smtClean="0"/>
              <a:t>Texas Department of Transportation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999" r="20658"/>
          <a:stretch/>
        </p:blipFill>
        <p:spPr>
          <a:xfrm>
            <a:off x="4945940" y="2397630"/>
            <a:ext cx="3055060" cy="3012569"/>
          </a:xfrm>
          <a:prstGeom prst="rect">
            <a:avLst/>
          </a:prstGeom>
          <a:ln w="19050">
            <a:noFill/>
          </a:ln>
        </p:spPr>
      </p:pic>
      <p:sp>
        <p:nvSpPr>
          <p:cNvPr id="6" name="Title 9"/>
          <p:cNvSpPr txBox="1">
            <a:spLocks/>
          </p:cNvSpPr>
          <p:nvPr/>
        </p:nvSpPr>
        <p:spPr>
          <a:xfrm>
            <a:off x="990600" y="2635251"/>
            <a:ext cx="3825325" cy="1409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I-69 UPDATE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Subtitle 26"/>
          <p:cNvSpPr txBox="1">
            <a:spLocks/>
          </p:cNvSpPr>
          <p:nvPr/>
        </p:nvSpPr>
        <p:spPr>
          <a:xfrm>
            <a:off x="721609" y="4191000"/>
            <a:ext cx="3850391" cy="1273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Commissioner Jeff Austin, III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13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Commissioner Jeff Moseley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18" t="15233" r="35814" b="5087"/>
          <a:stretch/>
        </p:blipFill>
        <p:spPr>
          <a:xfrm>
            <a:off x="2167905" y="1501349"/>
            <a:ext cx="890516" cy="773249"/>
          </a:xfrm>
          <a:prstGeom prst="rect">
            <a:avLst/>
          </a:prstGeom>
          <a:ln w="19050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102" t="20753" r="34137"/>
          <a:stretch/>
        </p:blipFill>
        <p:spPr>
          <a:xfrm>
            <a:off x="4010583" y="1492251"/>
            <a:ext cx="560060" cy="773249"/>
          </a:xfrm>
          <a:prstGeom prst="rect">
            <a:avLst/>
          </a:prstGeom>
          <a:ln w="19050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875" t="17691" r="20197" b="33603"/>
          <a:stretch/>
        </p:blipFill>
        <p:spPr>
          <a:xfrm>
            <a:off x="3078842" y="1492252"/>
            <a:ext cx="914400" cy="773248"/>
          </a:xfrm>
          <a:prstGeom prst="rect">
            <a:avLst/>
          </a:prstGeom>
          <a:ln w="19050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085" t="14789" r="5253" b="12187"/>
          <a:stretch/>
        </p:blipFill>
        <p:spPr>
          <a:xfrm>
            <a:off x="4591055" y="1492251"/>
            <a:ext cx="884465" cy="773247"/>
          </a:xfrm>
          <a:prstGeom prst="rect">
            <a:avLst/>
          </a:prstGeom>
          <a:ln w="19050">
            <a:noFill/>
          </a:ln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56" r="6780"/>
          <a:stretch/>
        </p:blipFill>
        <p:spPr bwMode="auto">
          <a:xfrm>
            <a:off x="6223911" y="1495837"/>
            <a:ext cx="1762125" cy="783816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815" t="494" r="9967" b="27495"/>
          <a:stretch/>
        </p:blipFill>
        <p:spPr>
          <a:xfrm>
            <a:off x="5502733" y="1492251"/>
            <a:ext cx="700768" cy="773249"/>
          </a:xfrm>
          <a:prstGeom prst="rect">
            <a:avLst/>
          </a:prstGeom>
          <a:ln w="19050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18" t="34544" r="14209" b="14422"/>
          <a:stretch/>
        </p:blipFill>
        <p:spPr>
          <a:xfrm>
            <a:off x="1400181" y="1492251"/>
            <a:ext cx="748393" cy="773249"/>
          </a:xfrm>
          <a:prstGeom prst="rect">
            <a:avLst/>
          </a:prstGeom>
          <a:ln w="19050">
            <a:noFill/>
          </a:ln>
        </p:spPr>
      </p:pic>
      <p:pic>
        <p:nvPicPr>
          <p:cNvPr id="15" name="Picture 14" descr="2013 TxDot Logos-0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5800" y="0"/>
            <a:ext cx="1295400" cy="960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2" descr="C:\Users\rcwallace\AppData\Local\Microsoft\Windows\Temporary Internet Files\Content.IE5\AM09IBYG\work-in-progress-iconfull[1].jpg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85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00" b="8301"/>
          <a:stretch/>
        </p:blipFill>
        <p:spPr bwMode="auto">
          <a:xfrm>
            <a:off x="1981200" y="1981200"/>
            <a:ext cx="5429250" cy="358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72301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5879592"/>
              <a:ext cx="9144000" cy="97840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03910" y="5874099"/>
            <a:ext cx="1143890" cy="954163"/>
            <a:chOff x="303910" y="5874099"/>
            <a:chExt cx="1143890" cy="95416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074" y="5943599"/>
              <a:ext cx="958726" cy="884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910" y="5874099"/>
              <a:ext cx="401637" cy="493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0349168"/>
              </p:ext>
            </p:extLst>
          </p:nvPr>
        </p:nvGraphicFramePr>
        <p:xfrm>
          <a:off x="705547" y="2057400"/>
          <a:ext cx="7772400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590800"/>
                <a:gridCol w="2590800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 anchor="ctr" anchorCtr="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Miles</a:t>
                      </a:r>
                      <a:endParaRPr lang="en-US" dirty="0"/>
                    </a:p>
                  </a:txBody>
                  <a:tcPr anchor="ctr" anchorCtr="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(in millions)</a:t>
                      </a:r>
                      <a:endParaRPr lang="en-US" dirty="0"/>
                    </a:p>
                  </a:txBody>
                  <a:tcPr anchor="ctr" anchorCtr="1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Completed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39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$82.0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Under Construction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$649.4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Unfunded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113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$1,827.0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 anchorCtr="1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Totals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178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$2,558.4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anchorCtr="1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 Placeholder 8"/>
          <p:cNvSpPr txBox="1">
            <a:spLocks/>
          </p:cNvSpPr>
          <p:nvPr/>
        </p:nvSpPr>
        <p:spPr>
          <a:xfrm>
            <a:off x="3298306" y="228600"/>
            <a:ext cx="5312294" cy="1219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dirty="0" smtClean="0">
                <a:solidFill>
                  <a:schemeClr val="bg1"/>
                </a:solidFill>
              </a:rPr>
              <a:t>Funding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7230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5879592"/>
              <a:ext cx="9144000" cy="978408"/>
            </a:xfrm>
            <a:prstGeom prst="rect">
              <a:avLst/>
            </a:prstGeom>
          </p:spPr>
        </p:pic>
      </p:grpSp>
      <p:sp>
        <p:nvSpPr>
          <p:cNvPr id="8" name="Text Placeholder 8"/>
          <p:cNvSpPr txBox="1">
            <a:spLocks/>
          </p:cNvSpPr>
          <p:nvPr/>
        </p:nvSpPr>
        <p:spPr>
          <a:xfrm>
            <a:off x="3298306" y="228600"/>
            <a:ext cx="5312294" cy="1219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dirty="0" smtClean="0">
                <a:solidFill>
                  <a:schemeClr val="bg1"/>
                </a:solidFill>
              </a:rPr>
              <a:t>SIU 9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4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08"/>
          <a:stretch/>
        </p:blipFill>
        <p:spPr bwMode="auto">
          <a:xfrm rot="390821">
            <a:off x="1745951" y="4994621"/>
            <a:ext cx="1272633" cy="1495112"/>
          </a:xfrm>
          <a:prstGeom prst="rect">
            <a:avLst/>
          </a:prstGeom>
          <a:noFill/>
          <a:ln w="76200" cmpd="dbl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71"/>
          <a:stretch/>
        </p:blipFill>
        <p:spPr bwMode="auto">
          <a:xfrm>
            <a:off x="3352800" y="1898617"/>
            <a:ext cx="5525033" cy="3663983"/>
          </a:xfrm>
          <a:prstGeom prst="rect">
            <a:avLst/>
          </a:prstGeom>
          <a:noFill/>
          <a:ln w="76200" cmpd="dbl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88139">
            <a:off x="151710" y="1842064"/>
            <a:ext cx="2930455" cy="1302222"/>
          </a:xfrm>
          <a:prstGeom prst="rect">
            <a:avLst/>
          </a:prstGeom>
          <a:noFill/>
          <a:ln w="76200" cmpd="dbl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03910" y="5874099"/>
            <a:ext cx="1143890" cy="954163"/>
            <a:chOff x="303910" y="5874099"/>
            <a:chExt cx="1143890" cy="954163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074" y="5943599"/>
              <a:ext cx="958726" cy="884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910" y="5874099"/>
              <a:ext cx="401637" cy="493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82808">
            <a:off x="233463" y="3503769"/>
            <a:ext cx="2374052" cy="1581748"/>
          </a:xfrm>
          <a:prstGeom prst="rect">
            <a:avLst/>
          </a:prstGeom>
          <a:noFill/>
          <a:ln w="76200" cmpd="dbl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60667">
            <a:off x="897414" y="1729377"/>
            <a:ext cx="2353887" cy="1765415"/>
          </a:xfrm>
          <a:prstGeom prst="rect">
            <a:avLst/>
          </a:prstGeom>
          <a:ln w="76200" cmpd="dbl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66106">
            <a:off x="228775" y="3412428"/>
            <a:ext cx="2393657" cy="1795243"/>
          </a:xfrm>
          <a:prstGeom prst="rect">
            <a:avLst/>
          </a:prstGeom>
          <a:ln w="76200" cmpd="dbl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70578">
            <a:off x="2641029" y="2926849"/>
            <a:ext cx="1765712" cy="2354283"/>
          </a:xfrm>
          <a:prstGeom prst="rect">
            <a:avLst/>
          </a:prstGeom>
          <a:ln w="76200" cmpd="dbl">
            <a:solidFill>
              <a:schemeClr val="accent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72301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5879592"/>
              <a:ext cx="9144000" cy="978408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03910" y="5874099"/>
            <a:ext cx="1143890" cy="954163"/>
            <a:chOff x="303910" y="5874099"/>
            <a:chExt cx="1143890" cy="954163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074" y="5943599"/>
              <a:ext cx="958726" cy="884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910" y="5874099"/>
              <a:ext cx="401637" cy="493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583581" cy="6871764"/>
          </a:xfrm>
          <a:prstGeom prst="rect">
            <a:avLst/>
          </a:prstGeom>
          <a:noFill/>
          <a:ln w="76200" cmpd="dbl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685800" y="5591086"/>
            <a:ext cx="4114800" cy="461665"/>
            <a:chOff x="1295400" y="5591086"/>
            <a:chExt cx="4114800" cy="461665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295400" y="5729067"/>
              <a:ext cx="365760" cy="0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3139440" y="5652867"/>
              <a:ext cx="137160" cy="137160"/>
            </a:xfrm>
            <a:prstGeom prst="ellipse">
              <a:avLst/>
            </a:prstGeom>
            <a:solidFill>
              <a:srgbClr val="FFFF0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45920" y="5591086"/>
              <a:ext cx="37642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</a:rPr>
                <a:t>Unfunded Portions              SIU Limits</a:t>
              </a:r>
              <a:endParaRPr lang="en-US" sz="1200" dirty="0">
                <a:solidFill>
                  <a:schemeClr val="tx2">
                    <a:lumMod val="75000"/>
                  </a:schemeClr>
                </a:solidFill>
              </a:endParaRPr>
            </a:p>
            <a:p>
              <a:endParaRPr lang="en-US" sz="1200" dirty="0"/>
            </a:p>
          </p:txBody>
        </p:sp>
      </p:grpSp>
      <p:sp>
        <p:nvSpPr>
          <p:cNvPr id="19" name="Text Placeholder 8"/>
          <p:cNvSpPr txBox="1">
            <a:spLocks/>
          </p:cNvSpPr>
          <p:nvPr/>
        </p:nvSpPr>
        <p:spPr>
          <a:xfrm>
            <a:off x="3298306" y="228600"/>
            <a:ext cx="5312294" cy="1219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SIU 11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33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7230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5879592"/>
              <a:ext cx="9144000" cy="97840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03910" y="5874099"/>
            <a:ext cx="1143890" cy="954163"/>
            <a:chOff x="303910" y="5874099"/>
            <a:chExt cx="1143890" cy="954163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074" y="5943599"/>
              <a:ext cx="958726" cy="884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910" y="5874099"/>
              <a:ext cx="401637" cy="493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524000" y="5558135"/>
            <a:ext cx="6096000" cy="461665"/>
            <a:chOff x="961031" y="5558135"/>
            <a:chExt cx="6096000" cy="461665"/>
          </a:xfrm>
        </p:grpSpPr>
        <p:sp>
          <p:nvSpPr>
            <p:cNvPr id="12" name="TextBox 11"/>
            <p:cNvSpPr txBox="1"/>
            <p:nvPr/>
          </p:nvSpPr>
          <p:spPr>
            <a:xfrm>
              <a:off x="961031" y="5558135"/>
              <a:ext cx="6096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</a:rPr>
                <a:t>                           AHTD Portion	                    Unfunded Portions	    SIU Limits</a:t>
              </a:r>
              <a:endParaRPr lang="en-US" sz="1200" dirty="0">
                <a:solidFill>
                  <a:schemeClr val="tx2">
                    <a:lumMod val="75000"/>
                  </a:schemeClr>
                </a:solidFill>
              </a:endParaRPr>
            </a:p>
            <a:p>
              <a:endParaRPr lang="en-US" sz="1200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428029" y="5714515"/>
              <a:ext cx="36576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118845" y="5714515"/>
              <a:ext cx="365760" cy="0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5495462" y="5650671"/>
              <a:ext cx="137160" cy="137160"/>
            </a:xfrm>
            <a:prstGeom prst="ellipse">
              <a:avLst/>
            </a:prstGeom>
            <a:solidFill>
              <a:srgbClr val="FFFF00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 Placeholder 8"/>
          <p:cNvSpPr txBox="1">
            <a:spLocks/>
          </p:cNvSpPr>
          <p:nvPr/>
        </p:nvSpPr>
        <p:spPr>
          <a:xfrm>
            <a:off x="3298306" y="228600"/>
            <a:ext cx="5312294" cy="1219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dirty="0" smtClean="0">
                <a:solidFill>
                  <a:schemeClr val="bg1"/>
                </a:solidFill>
              </a:rPr>
              <a:t>SIU 12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31890">
            <a:off x="5692157" y="1686315"/>
            <a:ext cx="3089680" cy="2315650"/>
          </a:xfrm>
          <a:prstGeom prst="rect">
            <a:avLst/>
          </a:prstGeom>
          <a:noFill/>
          <a:ln w="76200" cmpd="dbl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34" t="1835" r="14382" b="32110"/>
          <a:stretch/>
        </p:blipFill>
        <p:spPr>
          <a:xfrm rot="21017003">
            <a:off x="680098" y="1558456"/>
            <a:ext cx="2399942" cy="2571367"/>
          </a:xfrm>
          <a:prstGeom prst="rect">
            <a:avLst/>
          </a:prstGeom>
          <a:ln w="76200" cmpd="dbl">
            <a:solidFill>
              <a:schemeClr val="accent1"/>
            </a:solidFill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23680"/>
            <a:ext cx="5547063" cy="1600200"/>
          </a:xfrm>
          <a:prstGeom prst="rect">
            <a:avLst/>
          </a:prstGeom>
          <a:noFill/>
          <a:ln w="76200" cmpd="dbl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502099" y="169487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*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200" y="6591020"/>
            <a:ext cx="1333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* Images courtesy of AHTD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0627" y="172301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*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0700" y="3429000"/>
            <a:ext cx="7543800" cy="1470025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/>
              <a:t>Tennessee</a:t>
            </a: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E1CFE9B-CB35-4C70-A69D-EDF619A88928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1" name="Picture 10" descr="i69 logo plain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841" y="990600"/>
            <a:ext cx="2286318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0700" y="3352800"/>
            <a:ext cx="7543800" cy="1470025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/>
              <a:t>Kentucky</a:t>
            </a: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E1CFE9B-CB35-4C70-A69D-EDF619A88928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1" name="Picture 10" descr="i69 logo plain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841" y="990600"/>
            <a:ext cx="2286318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 descr="I-69 Segments of Independent Utility Map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413"/>
            <a:ext cx="9144000" cy="5208587"/>
          </a:xfrm>
          <a:prstGeom prst="rect">
            <a:avLst/>
          </a:prstGeom>
          <a:noFill/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05000" y="852488"/>
            <a:ext cx="55626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/>
              <a:t>I</a:t>
            </a:r>
            <a:r>
              <a:rPr lang="en-US" sz="4800" b="1" dirty="0" smtClean="0"/>
              <a:t>n </a:t>
            </a:r>
            <a:r>
              <a:rPr lang="en-US" sz="4800" b="1" dirty="0"/>
              <a:t>Kentucky</a:t>
            </a:r>
          </a:p>
        </p:txBody>
      </p:sp>
      <p:pic>
        <p:nvPicPr>
          <p:cNvPr id="7" name="Picture 7" descr="http://ww.tmnews.com/stories/2011/08/31/ul_I-69_sign+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28600"/>
            <a:ext cx="22860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kentucky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8501" y="76200"/>
            <a:ext cx="8292099" cy="67056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I-69 Ohio River Bridge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3886200" cy="5181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2008 estimated cost:</a:t>
            </a:r>
            <a:r>
              <a:rPr lang="en-US" dirty="0" smtClean="0"/>
              <a:t> $1.4 billion, including nearly 8 miles of approaches and new terrain build.</a:t>
            </a:r>
          </a:p>
          <a:p>
            <a:pPr>
              <a:buFontTx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2014 estimated cost:</a:t>
            </a:r>
            <a:r>
              <a:rPr lang="en-US" dirty="0" smtClean="0"/>
              <a:t> Approx. $850 million, based on shortened route and cost savings identified by construction firm which built new I-70/Stan Musial Bridge at St. Louis (pictured at right). </a:t>
            </a:r>
          </a:p>
          <a:p>
            <a:pPr>
              <a:buFontTx/>
              <a:buChar char="•"/>
            </a:pPr>
            <a:r>
              <a:rPr lang="en-US" dirty="0" smtClean="0"/>
              <a:t> </a:t>
            </a:r>
            <a:r>
              <a:rPr lang="en-US" b="1" dirty="0" smtClean="0"/>
              <a:t>INDOT</a:t>
            </a:r>
            <a:r>
              <a:rPr lang="en-US" dirty="0" smtClean="0"/>
              <a:t> now conducting toll revenue study.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Picture 7" descr="https://c2.staticflickr.com/4/3862/14707008201_1e89a1ce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9552" y="1219201"/>
            <a:ext cx="4347748" cy="2895600"/>
          </a:xfrm>
          <a:prstGeom prst="rect">
            <a:avLst/>
          </a:prstGeom>
          <a:noFill/>
        </p:spPr>
      </p:pic>
      <p:pic>
        <p:nvPicPr>
          <p:cNvPr id="6" name="Picture 3" descr="BridgeLink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495800"/>
            <a:ext cx="4343400" cy="120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0700" y="3352800"/>
            <a:ext cx="7543800" cy="1470025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/>
              <a:t>Indiana</a:t>
            </a: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E1CFE9B-CB35-4C70-A69D-EDF619A88928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1" name="Picture 10" descr="i69 logo plain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841" y="990600"/>
            <a:ext cx="2286318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2819400" cy="2971800"/>
          </a:xfrm>
        </p:spPr>
        <p:txBody>
          <a:bodyPr/>
          <a:lstStyle/>
          <a:p>
            <a:r>
              <a:rPr lang="en-US" dirty="0" smtClean="0"/>
              <a:t>Interstate Designation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22" b="2222"/>
          <a:stretch>
            <a:fillRect/>
          </a:stretch>
        </p:blipFill>
        <p:spPr>
          <a:xfrm>
            <a:off x="3935402" y="0"/>
            <a:ext cx="4643925" cy="6858000"/>
          </a:xfrm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/>
          <a:srcRect t="22951" b="17674"/>
          <a:stretch>
            <a:fillRect/>
          </a:stretch>
        </p:blipFill>
        <p:spPr bwMode="auto">
          <a:xfrm>
            <a:off x="-1588" y="1716088"/>
            <a:ext cx="9144001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286000" y="251341"/>
            <a:ext cx="4259263" cy="196804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900113" y="2362200"/>
            <a:ext cx="7343775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FFFFFF"/>
                </a:solidFill>
              </a:rPr>
              <a:t>I-69 Indiana</a:t>
            </a:r>
            <a:endParaRPr lang="en-US" sz="2400" dirty="0">
              <a:solidFill>
                <a:srgbClr val="FFFFFF"/>
              </a:solidFill>
            </a:endParaRPr>
          </a:p>
          <a:p>
            <a:pPr algn="ctr"/>
            <a:endParaRPr lang="en-US" sz="1600" b="1" dirty="0">
              <a:solidFill>
                <a:srgbClr val="FFFFFF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FFFF"/>
                </a:solidFill>
              </a:rPr>
              <a:t>April 22, 2015</a:t>
            </a:r>
            <a:endParaRPr lang="en-US" sz="1600" b="1" dirty="0">
              <a:solidFill>
                <a:srgbClr val="FFFFFF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James P. Stark</a:t>
            </a:r>
          </a:p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Deputy Commissioner</a:t>
            </a:r>
            <a:endParaRPr lang="en-US" sz="2000" b="1" dirty="0">
              <a:solidFill>
                <a:srgbClr val="FFFFFF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FFFF"/>
                </a:solidFill>
              </a:rPr>
              <a:t>INDOT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/>
          <a:srcRect l="4762" t="17003" r="86543" b="6916"/>
          <a:stretch>
            <a:fillRect/>
          </a:stretch>
        </p:blipFill>
        <p:spPr bwMode="auto">
          <a:xfrm>
            <a:off x="304800" y="6248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I-69 Project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1143000"/>
            <a:ext cx="3657600" cy="5181600"/>
          </a:xfrm>
        </p:spPr>
        <p:txBody>
          <a:bodyPr/>
          <a:lstStyle/>
          <a:p>
            <a:pPr>
              <a:buSzPct val="100000"/>
            </a:pPr>
            <a:r>
              <a:rPr lang="en-US" dirty="0" smtClean="0"/>
              <a:t>Tier 1 Record of Decision (ROD) granted by FHWA - March 2004  </a:t>
            </a:r>
          </a:p>
          <a:p>
            <a:pPr>
              <a:spcBef>
                <a:spcPts val="1500"/>
              </a:spcBef>
              <a:buSzPct val="100000"/>
            </a:pPr>
            <a:r>
              <a:rPr lang="en-US" dirty="0" smtClean="0"/>
              <a:t>Approved corridor</a:t>
            </a:r>
          </a:p>
          <a:p>
            <a:pPr>
              <a:spcBef>
                <a:spcPts val="1500"/>
              </a:spcBef>
              <a:buSzPct val="100000"/>
            </a:pPr>
            <a:r>
              <a:rPr lang="en-US" dirty="0" smtClean="0"/>
              <a:t>Approximately 142 miles long</a:t>
            </a:r>
          </a:p>
          <a:p>
            <a:pPr>
              <a:spcBef>
                <a:spcPts val="1500"/>
              </a:spcBef>
              <a:buSzPct val="100000"/>
            </a:pPr>
            <a:r>
              <a:rPr lang="en-US" dirty="0" smtClean="0"/>
              <a:t>I-64 north of Evansville to I-465 in Indianapolis</a:t>
            </a:r>
          </a:p>
          <a:p>
            <a:pPr>
              <a:spcBef>
                <a:spcPts val="1500"/>
              </a:spcBef>
              <a:buSzPct val="100000"/>
            </a:pPr>
            <a:r>
              <a:rPr lang="en-US" dirty="0" smtClean="0"/>
              <a:t>Six sections of independent utility identified for detailed Tier 2 studies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1350" y="760412"/>
            <a:ext cx="4387850" cy="57927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print"/>
          <a:srcRect l="4762" t="17003" r="86543" b="6916"/>
          <a:stretch>
            <a:fillRect/>
          </a:stretch>
        </p:blipFill>
        <p:spPr bwMode="auto">
          <a:xfrm>
            <a:off x="304800" y="6248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114800" y="990600"/>
            <a:ext cx="5029200" cy="2833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381000" y="1143000"/>
            <a:ext cx="3581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defRPr/>
            </a:pPr>
            <a:r>
              <a:rPr lang="en-US" sz="2000" b="1" dirty="0">
                <a:latin typeface="+mn-lt"/>
                <a:cs typeface="Arial" pitchFamily="34" charset="0"/>
              </a:rPr>
              <a:t>Sections 1-3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  <a:cs typeface="Arial" pitchFamily="34" charset="0"/>
              </a:rPr>
              <a:t>67 miles: I-64 to US 231 near Crane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  <a:cs typeface="Arial" pitchFamily="34" charset="0"/>
              </a:rPr>
              <a:t>9 years ahead of original schedule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  <a:cs typeface="Arial" pitchFamily="34" charset="0"/>
              </a:rPr>
              <a:t>Open November 2012</a:t>
            </a:r>
          </a:p>
        </p:txBody>
      </p:sp>
      <p:pic>
        <p:nvPicPr>
          <p:cNvPr id="7" name="Picture 14"/>
          <p:cNvPicPr>
            <a:picLocks noChangeAspect="1"/>
          </p:cNvPicPr>
          <p:nvPr/>
        </p:nvPicPr>
        <p:blipFill>
          <a:blip r:embed="rId3" cstate="print"/>
          <a:srcRect t="20715" b="16728"/>
          <a:stretch>
            <a:fillRect/>
          </a:stretch>
        </p:blipFill>
        <p:spPr bwMode="auto">
          <a:xfrm>
            <a:off x="304800" y="3962400"/>
            <a:ext cx="4842925" cy="22098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1031875" y="6174713"/>
            <a:ext cx="2701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SR 45 Interchange Location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57801" y="4191000"/>
            <a:ext cx="35051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defRPr/>
            </a:pPr>
            <a:r>
              <a:rPr lang="en-US" sz="2000" b="1" dirty="0">
                <a:cs typeface="Arial" pitchFamily="34" charset="0"/>
              </a:rPr>
              <a:t>Section 4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  <a:cs typeface="Arial" pitchFamily="34" charset="0"/>
              </a:rPr>
              <a:t>27 miles: US 231 to SR 37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  <a:cs typeface="Arial" pitchFamily="34" charset="0"/>
              </a:rPr>
              <a:t>Links 4-lanes from Evansville to Bloomington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  <a:cs typeface="Arial" pitchFamily="34" charset="0"/>
              </a:rPr>
              <a:t>Under construction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  <a:cs typeface="Arial" pitchFamily="34" charset="0"/>
              </a:rPr>
              <a:t>Open 2015</a:t>
            </a:r>
            <a:endParaRPr lang="en-US" dirty="0">
              <a:latin typeface="+mn-lt"/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print"/>
          <a:srcRect l="4762" t="17003" r="86543" b="6916"/>
          <a:stretch>
            <a:fillRect/>
          </a:stretch>
        </p:blipFill>
        <p:spPr bwMode="auto">
          <a:xfrm>
            <a:off x="304800" y="6248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(continued)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066800"/>
            <a:ext cx="487680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Clr>
                <a:schemeClr val="tx2"/>
              </a:buClr>
              <a:defRPr/>
            </a:pPr>
            <a:r>
              <a:rPr lang="en-US" sz="2000" b="1" dirty="0">
                <a:latin typeface="+mn-lt"/>
                <a:cs typeface="Arial" pitchFamily="34" charset="0"/>
              </a:rPr>
              <a:t>Section 5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  <a:cs typeface="Arial" pitchFamily="34" charset="0"/>
              </a:rPr>
              <a:t>21 miles: Bloomington to Martinsville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+mn-lt"/>
                <a:cs typeface="Arial" pitchFamily="34" charset="0"/>
              </a:rPr>
              <a:t>P3 Availability Payment Procurement 2013-2014. Financial close July 2014 </a:t>
            </a:r>
            <a:endParaRPr lang="en-US" sz="2000" dirty="0">
              <a:latin typeface="+mn-lt"/>
              <a:cs typeface="Arial" pitchFamily="34" charset="0"/>
            </a:endParaRP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  <a:cs typeface="Arial" pitchFamily="34" charset="0"/>
              </a:rPr>
              <a:t>Construction </a:t>
            </a:r>
            <a:r>
              <a:rPr lang="en-US" sz="2000" dirty="0" smtClean="0">
                <a:latin typeface="+mn-lt"/>
                <a:cs typeface="Arial" pitchFamily="34" charset="0"/>
              </a:rPr>
              <a:t>began </a:t>
            </a:r>
            <a:r>
              <a:rPr lang="en-US" sz="2000" dirty="0">
                <a:latin typeface="+mn-lt"/>
                <a:cs typeface="Arial" pitchFamily="34" charset="0"/>
              </a:rPr>
              <a:t>fall 2014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+mn-lt"/>
                <a:cs typeface="Arial" pitchFamily="34" charset="0"/>
              </a:rPr>
              <a:t>Open late </a:t>
            </a:r>
            <a:r>
              <a:rPr lang="en-US" sz="2000" dirty="0">
                <a:latin typeface="+mn-lt"/>
                <a:cs typeface="Arial" pitchFamily="34" charset="0"/>
              </a:rPr>
              <a:t>fall 2016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76800" y="1066800"/>
            <a:ext cx="2438400" cy="3640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934200" y="3479368"/>
            <a:ext cx="2039503" cy="2769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457200" y="4157008"/>
            <a:ext cx="464820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Clr>
                <a:schemeClr val="tx2"/>
              </a:buClr>
              <a:defRPr/>
            </a:pPr>
            <a:r>
              <a:rPr lang="en-US" sz="2000" b="1" dirty="0">
                <a:latin typeface="+mn-lt"/>
                <a:cs typeface="Arial" pitchFamily="34" charset="0"/>
              </a:rPr>
              <a:t>Section 6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  <a:cs typeface="Arial" pitchFamily="34" charset="0"/>
              </a:rPr>
              <a:t>26 miles: Martinsville to Indianapolis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US" sz="2000" dirty="0">
                <a:latin typeface="+mn-lt"/>
                <a:cs typeface="Arial" pitchFamily="34" charset="0"/>
              </a:rPr>
              <a:t>“Finish what we started”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+mn-lt"/>
                <a:cs typeface="Arial" pitchFamily="34" charset="0"/>
              </a:rPr>
              <a:t>Tier 2 NEPA started in October 2014.</a:t>
            </a:r>
          </a:p>
          <a:p>
            <a:pPr marL="285750" indent="-285750"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+mn-lt"/>
                <a:cs typeface="Arial" pitchFamily="34" charset="0"/>
              </a:rPr>
              <a:t>Rod expected Fall of 2017</a:t>
            </a:r>
          </a:p>
          <a:p>
            <a:pPr marL="285750" indent="-285750">
              <a:buClr>
                <a:schemeClr val="tx2"/>
              </a:buClr>
              <a:defRPr/>
            </a:pPr>
            <a:endParaRPr lang="en-US" sz="2000" dirty="0">
              <a:latin typeface="+mn-lt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print"/>
          <a:srcRect l="4762" t="17003" r="86543" b="6916"/>
          <a:stretch>
            <a:fillRect/>
          </a:stretch>
        </p:blipFill>
        <p:spPr bwMode="auto">
          <a:xfrm>
            <a:off x="304800" y="6248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5:  Delivery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3200400"/>
            <a:ext cx="7543800" cy="2667000"/>
          </a:xfrm>
        </p:spPr>
        <p:txBody>
          <a:bodyPr/>
          <a:lstStyle/>
          <a:p>
            <a:pPr>
              <a:buClr>
                <a:schemeClr val="tx2"/>
              </a:buClr>
              <a:buSzPct val="100000"/>
              <a:defRPr/>
            </a:pPr>
            <a:r>
              <a:rPr lang="en-US" dirty="0" smtClean="0"/>
              <a:t>Innovative, availability payment (AP), design-build-finance-operate-maintain (DBFOM) model through Public-Private Agreement</a:t>
            </a:r>
          </a:p>
          <a:p>
            <a:pPr>
              <a:buClr>
                <a:schemeClr val="tx2"/>
              </a:buClr>
              <a:buSzPct val="100000"/>
              <a:defRPr/>
            </a:pPr>
            <a:r>
              <a:rPr lang="en-US" dirty="0" smtClean="0"/>
              <a:t>Term of contract for construction + 35 years Operation &amp; Maintenance</a:t>
            </a:r>
          </a:p>
          <a:p>
            <a:pPr>
              <a:buClr>
                <a:schemeClr val="tx2"/>
              </a:buClr>
              <a:buSzPct val="100000"/>
              <a:defRPr/>
            </a:pPr>
            <a:r>
              <a:rPr lang="en-US" dirty="0" smtClean="0"/>
              <a:t>Milestone payments during construction</a:t>
            </a:r>
          </a:p>
          <a:p>
            <a:pPr>
              <a:buClr>
                <a:schemeClr val="tx2"/>
              </a:buClr>
              <a:buSzPct val="100000"/>
              <a:defRPr/>
            </a:pPr>
            <a:r>
              <a:rPr lang="en-US" dirty="0" smtClean="0"/>
              <a:t>Periodic APs</a:t>
            </a:r>
          </a:p>
          <a:p>
            <a:pPr>
              <a:buClr>
                <a:schemeClr val="tx2"/>
              </a:buClr>
              <a:buSzPct val="100000"/>
              <a:defRPr/>
            </a:pPr>
            <a:r>
              <a:rPr lang="en-US" dirty="0" smtClean="0"/>
              <a:t>Non-performance and/or unavailability of facility reduce AP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628900" y="838200"/>
            <a:ext cx="4000500" cy="2199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1" descr="LtrheadLog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5715000"/>
            <a:ext cx="7207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“Not in My Lifetime”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xmlns:mv="urn:schemas-microsoft-com:mac:vml" xmlns:mc="http://schemas.openxmlformats.org/markup-compatibility/2006" val="0"/>
              </a:ext>
            </a:extLst>
          </a:blip>
          <a:srcRect l="20490" t="28143" r="11507" b="29704"/>
          <a:stretch>
            <a:fillRect/>
          </a:stretch>
        </p:blipFill>
        <p:spPr bwMode="auto">
          <a:xfrm>
            <a:off x="838201" y="1267381"/>
            <a:ext cx="5562600" cy="4418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495800" y="5357336"/>
            <a:ext cx="4419600" cy="738664"/>
          </a:xfrm>
          <a:prstGeom prst="rect">
            <a:avLst/>
          </a:prstGeom>
          <a:solidFill>
            <a:srgbClr val="003366"/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en-US" sz="1400" i="1" dirty="0" smtClean="0">
                <a:solidFill>
                  <a:srgbClr val="FFFFFF"/>
                </a:solidFill>
              </a:rPr>
              <a:t>“For those who said  I will never drive on this road</a:t>
            </a:r>
          </a:p>
          <a:p>
            <a:pPr algn="ctr">
              <a:defRPr/>
            </a:pPr>
            <a:r>
              <a:rPr lang="en-US" sz="1400" i="1" dirty="0" smtClean="0">
                <a:solidFill>
                  <a:srgbClr val="FFFFFF"/>
                </a:solidFill>
              </a:rPr>
              <a:t>in my lifetime, guess what?…”</a:t>
            </a:r>
          </a:p>
          <a:p>
            <a:pPr algn="ctr">
              <a:defRPr/>
            </a:pPr>
            <a:endParaRPr lang="en-US" sz="1400" i="1" dirty="0" smtClean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" y="5682548"/>
            <a:ext cx="33114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September 2009 – Indianapolis Star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I-69 Bridge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800600" cy="54102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Current Status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/>
              <a:t>Blue Ribbon Panel </a:t>
            </a:r>
          </a:p>
          <a:p>
            <a:pPr lvl="2"/>
            <a:r>
              <a:rPr lang="en-US" sz="2000" dirty="0" smtClean="0"/>
              <a:t>Recommended projects currently unfunded</a:t>
            </a:r>
          </a:p>
          <a:p>
            <a:pPr lvl="2"/>
            <a:r>
              <a:rPr lang="en-US" sz="2000" dirty="0" smtClean="0"/>
              <a:t>Bridge on Tier 1 list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/>
              <a:t>INDOT conducting traffic &amp; </a:t>
            </a:r>
          </a:p>
          <a:p>
            <a:pPr marL="457200" lvl="1" indent="0">
              <a:buNone/>
            </a:pPr>
            <a:r>
              <a:rPr lang="en-US" sz="2200" dirty="0" smtClean="0"/>
              <a:t>    revenue study</a:t>
            </a:r>
          </a:p>
          <a:p>
            <a:pPr lvl="2"/>
            <a:r>
              <a:rPr lang="en-US" sz="2000" dirty="0" smtClean="0"/>
              <a:t>Completed in next 12 months</a:t>
            </a:r>
          </a:p>
          <a:p>
            <a:pPr lvl="2"/>
            <a:r>
              <a:rPr lang="en-US" sz="2000" dirty="0" smtClean="0"/>
              <a:t>Not environmental study</a:t>
            </a:r>
          </a:p>
          <a:p>
            <a:pPr lvl="2"/>
            <a:r>
              <a:rPr lang="en-US" sz="2000" dirty="0" smtClean="0"/>
              <a:t>Results will drive next steps – P3 viable?</a:t>
            </a:r>
          </a:p>
          <a:p>
            <a:pPr lvl="2"/>
            <a:endParaRPr lang="en-US" b="0" dirty="0" smtClean="0"/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5136" y="685800"/>
            <a:ext cx="3927453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0700" y="3352800"/>
            <a:ext cx="7543800" cy="1470025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/>
              <a:t>Michigan</a:t>
            </a: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E1CFE9B-CB35-4C70-A69D-EDF619A88928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11" name="Picture 10" descr="i69 logo plain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841" y="990600"/>
            <a:ext cx="2286318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ich Pict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48200" y="3581400"/>
            <a:ext cx="4495800" cy="3276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130000"/>
              <a:buFont typeface="Wingdings" pitchFamily="2" charset="2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Regional Update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130000"/>
              <a:buFont typeface="Wingdings" pitchFamily="2" charset="2"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130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Janice Karcher, VP – Economic Development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130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Flint &amp; Genesee Chamber of Commerce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130000"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130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Paul Brake, Chairman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130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I-69 International Trade Corridor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130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Next Michigan Development Corp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130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13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April 22, 2015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Pct val="130000"/>
              <a:buFont typeface="Wingdings" pitchFamily="2" charset="2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" y="0"/>
            <a:ext cx="9159240" cy="29732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3025676"/>
            <a:ext cx="8424672" cy="108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I-69 International Trade Corridor </a:t>
            </a:r>
          </a:p>
          <a:p>
            <a:r>
              <a:rPr lang="en-US" sz="3200" b="1" dirty="0" smtClean="0"/>
              <a:t>Next Michigan Development Corporation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76400" y="4114800"/>
            <a:ext cx="792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Largest of five regional groups – 35 municipal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Focus on multi-modal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Tax abatements, tax-free zones, and TIFA districts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Celebrates regional impact of investment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Supported 4-county EDA CEDS funding; 7-county </a:t>
            </a:r>
          </a:p>
          <a:p>
            <a:r>
              <a:rPr lang="en-US" sz="2000" dirty="0" smtClean="0"/>
              <a:t>      Prosperity Plan funding; 13-county IMCP designation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2014 IEDC Bronze Excellence Award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2819400" cy="2286000"/>
          </a:xfrm>
        </p:spPr>
        <p:txBody>
          <a:bodyPr/>
          <a:lstStyle/>
          <a:p>
            <a:r>
              <a:rPr lang="en-US" dirty="0" smtClean="0"/>
              <a:t>Planning and Environmental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58" b="2703"/>
          <a:stretch>
            <a:fillRect/>
          </a:stretch>
        </p:blipFill>
        <p:spPr>
          <a:xfrm>
            <a:off x="3918657" y="0"/>
            <a:ext cx="4615743" cy="6858000"/>
          </a:xfrm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I-69 Status in Michigan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6200" y="1066800"/>
            <a:ext cx="5143500" cy="5227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6764" y="1566030"/>
            <a:ext cx="1725275" cy="585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2638712"/>
            <a:ext cx="4763729" cy="3457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934200" y="4724400"/>
            <a:ext cx="2095500" cy="1569720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I-69 Status in Michigan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143000"/>
            <a:ext cx="84007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Primary Freight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First 122 Miles from Blue Water Bridge to Lansing Omitted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I-75 and I-94 Connections to I-69 Omitted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Region Waged Significant Public Input Campaign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Numerous DC Conversations Addressing </a:t>
            </a:r>
            <a:r>
              <a:rPr lang="en-US" sz="2400" dirty="0"/>
              <a:t>S</a:t>
            </a:r>
            <a:r>
              <a:rPr lang="en-US" sz="2400" dirty="0" smtClean="0"/>
              <a:t>hortfall </a:t>
            </a:r>
            <a:r>
              <a:rPr lang="en-US" sz="2400" dirty="0"/>
              <a:t>I</a:t>
            </a:r>
            <a:r>
              <a:rPr lang="en-US" sz="2400" dirty="0" smtClean="0"/>
              <a:t>n </a:t>
            </a:r>
            <a:r>
              <a:rPr lang="en-US" sz="2400" dirty="0"/>
              <a:t>P</a:t>
            </a:r>
            <a:r>
              <a:rPr lang="en-US" sz="2400" dirty="0" smtClean="0"/>
              <a:t>lan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3505200"/>
            <a:ext cx="6057900" cy="299466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I-69 Status in Michigan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9600" y="1143000"/>
            <a:ext cx="853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Blue </a:t>
            </a:r>
            <a:r>
              <a:rPr lang="en-US" sz="3200" b="1" dirty="0"/>
              <a:t>Water </a:t>
            </a:r>
            <a:r>
              <a:rPr lang="en-US" sz="3200" b="1" dirty="0" smtClean="0"/>
              <a:t>Bridge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Between Port Huron, Michigan and Sarnia, Ontario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2nd </a:t>
            </a:r>
            <a:r>
              <a:rPr lang="en-US" sz="2400" dirty="0"/>
              <a:t>Busiest Commercial Vehicle Crossing between 2 Countries</a:t>
            </a:r>
          </a:p>
        </p:txBody>
      </p:sp>
      <p:pic>
        <p:nvPicPr>
          <p:cNvPr id="7" name="Picture 6" descr="bridge mi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294" y="2767743"/>
            <a:ext cx="8915400" cy="3393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I-69 Status in Michigan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8763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Blue Water Bridge Plaza &amp; Corridor 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Completed: </a:t>
            </a:r>
            <a:r>
              <a:rPr lang="en-US" sz="2400" dirty="0"/>
              <a:t>I-96/I-69 Corridor, Black River Bridge - $90 million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Now: I-96/I-69 Interchange &amp; Welcome Center – $81.5 million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Proposed: 56-Acre Bridge Plaza and Corridor Expansion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Counter-Proposal: 34-acre Plaza Expansion – Awaiting Funding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5096" y="3681222"/>
            <a:ext cx="3829304" cy="2871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996" y="3657600"/>
            <a:ext cx="386080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0700" y="3429000"/>
            <a:ext cx="7591300" cy="24384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A Freight Corridor Connecting the American Heartland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8E1CFE9B-CB35-4C70-A69D-EDF619A88928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11" name="Picture 10" descr="i69 logo plain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841" y="990600"/>
            <a:ext cx="2286318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I-69 Funding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5334000" cy="5257800"/>
          </a:xfrm>
        </p:spPr>
        <p:txBody>
          <a:bodyPr/>
          <a:lstStyle/>
          <a:p>
            <a:r>
              <a:rPr lang="en-US" dirty="0" smtClean="0"/>
              <a:t>In 2012, the five Segment Committees identified over $16 billion of recommended improvements for the roadways they want to serve as I-69 Texas</a:t>
            </a:r>
          </a:p>
          <a:p>
            <a:r>
              <a:rPr lang="en-US" dirty="0" smtClean="0"/>
              <a:t>However, there is limited funding from federal and state programs, which are subject to congressional and legislative actions </a:t>
            </a:r>
          </a:p>
          <a:p>
            <a:r>
              <a:rPr lang="en-US" dirty="0" smtClean="0"/>
              <a:t>In 2012, the I-69 Advisory Committee recommended innovative funding and project development strategies such as 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tolling, 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tax-increment financing, 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public private partnership agreements, and </a:t>
            </a:r>
          </a:p>
          <a:p>
            <a:pPr lvl="1">
              <a:spcAft>
                <a:spcPts val="0"/>
              </a:spcAft>
            </a:pPr>
            <a:r>
              <a:rPr lang="en-US" dirty="0" smtClean="0"/>
              <a:t>partnerships with local governments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99" y="2667000"/>
            <a:ext cx="305554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I-69 Development Expenditures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Expenditures on I-69 Development Since September 1, 2010</a:t>
            </a:r>
          </a:p>
          <a:p>
            <a:pPr lvl="1"/>
            <a:r>
              <a:rPr lang="en-US" dirty="0" smtClean="0"/>
              <a:t>$76,782,479 Project Development (planning, environmental, design)</a:t>
            </a:r>
          </a:p>
          <a:p>
            <a:pPr lvl="1"/>
            <a:r>
              <a:rPr lang="en-US" dirty="0" smtClean="0"/>
              <a:t>$304,199,169 Funded Construction (not yet started)</a:t>
            </a:r>
          </a:p>
          <a:p>
            <a:pPr lvl="1"/>
            <a:r>
              <a:rPr lang="en-US" dirty="0" smtClean="0"/>
              <a:t>$957,160,356 Constructed/Under Construction</a:t>
            </a:r>
          </a:p>
          <a:p>
            <a:pPr lvl="1"/>
            <a:r>
              <a:rPr lang="en-US" b="1" dirty="0" smtClean="0"/>
              <a:t>Total to date $1,338,142,004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00400"/>
            <a:ext cx="7230533" cy="32004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2819400" cy="2286000"/>
          </a:xfrm>
        </p:spPr>
        <p:txBody>
          <a:bodyPr/>
          <a:lstStyle/>
          <a:p>
            <a:r>
              <a:rPr lang="en-US" dirty="0" smtClean="0"/>
              <a:t>I-69 </a:t>
            </a:r>
            <a:br>
              <a:rPr lang="en-US" dirty="0" smtClean="0"/>
            </a:b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Freight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 descr="US freight map for Houston i69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6583" y="0"/>
            <a:ext cx="6170727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2819400" cy="2286000"/>
          </a:xfrm>
        </p:spPr>
        <p:txBody>
          <a:bodyPr/>
          <a:lstStyle/>
          <a:p>
            <a:r>
              <a:rPr lang="en-US" dirty="0" smtClean="0"/>
              <a:t>National</a:t>
            </a:r>
            <a:br>
              <a:rPr lang="en-US" dirty="0" smtClean="0"/>
            </a:br>
            <a:r>
              <a:rPr lang="en-US" dirty="0" smtClean="0"/>
              <a:t>Status</a:t>
            </a:r>
            <a:br>
              <a:rPr lang="en-US" dirty="0" smtClean="0"/>
            </a:b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CFE9B-CB35-4C70-A69D-EDF619A8892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94" t="2317" r="2927" b="6178"/>
          <a:stretch>
            <a:fillRect/>
          </a:stretch>
        </p:blipFill>
        <p:spPr>
          <a:xfrm>
            <a:off x="3810000" y="0"/>
            <a:ext cx="4572000" cy="6858000"/>
          </a:xfrm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3201</TotalTime>
  <Words>1211</Words>
  <Application>Microsoft Office PowerPoint</Application>
  <PresentationFormat>On-screen Show (4:3)</PresentationFormat>
  <Paragraphs>312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I-69 Congressional Caucus Briefing</vt:lpstr>
      <vt:lpstr>Texas</vt:lpstr>
      <vt:lpstr>Texas Department of Transportation</vt:lpstr>
      <vt:lpstr>Interstate Designation Status</vt:lpstr>
      <vt:lpstr>Planning and Environmental</vt:lpstr>
      <vt:lpstr>I-69 Funding Program</vt:lpstr>
      <vt:lpstr>I-69 Development Expenditures</vt:lpstr>
      <vt:lpstr>I-69  and Freight</vt:lpstr>
      <vt:lpstr>National Status 2015</vt:lpstr>
      <vt:lpstr>Louisiana</vt:lpstr>
      <vt:lpstr>Slide 11</vt:lpstr>
      <vt:lpstr>Section of Independent Utility (SIU) 14  El Dorado, AR – Haughton, LA</vt:lpstr>
      <vt:lpstr>I-69 SIU 14</vt:lpstr>
      <vt:lpstr>Section of Independent Utility (SIU) 15   Haughton, LA – Stonewall, LA</vt:lpstr>
      <vt:lpstr>I-69 SIU 15</vt:lpstr>
      <vt:lpstr>Section of Independent Utility (SIU) 16  Tenaha TX – Stonewall LA</vt:lpstr>
      <vt:lpstr>Planned activities/status – I-69 in Louisiana</vt:lpstr>
      <vt:lpstr>Arkansas</vt:lpstr>
      <vt:lpstr>Arkansas Interstate 69 Update</vt:lpstr>
      <vt:lpstr>Slide 20</vt:lpstr>
      <vt:lpstr>Slide 21</vt:lpstr>
      <vt:lpstr>Slide 22</vt:lpstr>
      <vt:lpstr>Monticello Bypass</vt:lpstr>
      <vt:lpstr>Slide 24</vt:lpstr>
      <vt:lpstr>Slide 25</vt:lpstr>
      <vt:lpstr>Mississippi 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Tennessee</vt:lpstr>
      <vt:lpstr>Kentucky</vt:lpstr>
      <vt:lpstr>Slide 36</vt:lpstr>
      <vt:lpstr>Slide 37</vt:lpstr>
      <vt:lpstr>I-69 Ohio River Bridge</vt:lpstr>
      <vt:lpstr>Indiana</vt:lpstr>
      <vt:lpstr>Slide 40</vt:lpstr>
      <vt:lpstr>I-69 Project Background</vt:lpstr>
      <vt:lpstr>Progress</vt:lpstr>
      <vt:lpstr>Progress (continued)</vt:lpstr>
      <vt:lpstr>Section 5:  Delivery Model</vt:lpstr>
      <vt:lpstr>“Not in My Lifetime”</vt:lpstr>
      <vt:lpstr>I-69 Bridge Update</vt:lpstr>
      <vt:lpstr>Michigan</vt:lpstr>
      <vt:lpstr>Slide 48</vt:lpstr>
      <vt:lpstr>Slide 49</vt:lpstr>
      <vt:lpstr>I-69 Status in Michigan</vt:lpstr>
      <vt:lpstr>I-69 Status in Michigan</vt:lpstr>
      <vt:lpstr>I-69 Status in Michigan</vt:lpstr>
      <vt:lpstr>I-69 Status in Michigan</vt:lpstr>
      <vt:lpstr>A Freight Corridor Connecting the American Heartland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</dc:creator>
  <cp:lastModifiedBy>Don</cp:lastModifiedBy>
  <cp:revision>320</cp:revision>
  <dcterms:created xsi:type="dcterms:W3CDTF">2011-08-03T19:49:30Z</dcterms:created>
  <dcterms:modified xsi:type="dcterms:W3CDTF">2015-04-22T21:16:34Z</dcterms:modified>
</cp:coreProperties>
</file>